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030f4fe2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5030f4fe2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5030f4fe2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5030f4fe2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4f36d81151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4f36d8115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5030f4fe2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5030f4fe2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030f4fe2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5030f4fe2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030f4fe2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030f4fe2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5030f4fe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5030f4fe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030f4fe2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030f4fe2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5030f4fe2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5030f4fe2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030f4fe2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030f4fe2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png"/><Relationship Id="rId4"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5.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1: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Double Spending Problem</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Raleway"/>
                <a:ea typeface="Raleway"/>
                <a:cs typeface="Raleway"/>
                <a:sym typeface="Raleway"/>
              </a:rPr>
              <a:t>51% Attack</a:t>
            </a:r>
            <a:endParaRPr sz="2600">
              <a:solidFill>
                <a:srgbClr val="1A1A1A"/>
              </a:solidFill>
              <a:latin typeface="Raleway"/>
              <a:ea typeface="Raleway"/>
              <a:cs typeface="Raleway"/>
              <a:sym typeface="Raleway"/>
            </a:endParaRPr>
          </a:p>
        </p:txBody>
      </p:sp>
      <p:sp>
        <p:nvSpPr>
          <p:cNvPr id="202" name="Google Shape;202;p28"/>
          <p:cNvSpPr txBox="1"/>
          <p:nvPr/>
        </p:nvSpPr>
        <p:spPr>
          <a:xfrm>
            <a:off x="730725" y="1479275"/>
            <a:ext cx="3893400" cy="253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Having control of </a:t>
            </a:r>
            <a:r>
              <a:rPr b="1" lang="en-GB" sz="1100">
                <a:solidFill>
                  <a:srgbClr val="595959"/>
                </a:solidFill>
                <a:latin typeface="Lato"/>
                <a:ea typeface="Lato"/>
                <a:cs typeface="Lato"/>
                <a:sym typeface="Lato"/>
              </a:rPr>
              <a:t>51%</a:t>
            </a:r>
            <a:r>
              <a:rPr lang="en-GB" sz="1100">
                <a:solidFill>
                  <a:srgbClr val="595959"/>
                </a:solidFill>
                <a:latin typeface="Lato"/>
                <a:ea typeface="Lato"/>
                <a:cs typeface="Lato"/>
                <a:sym typeface="Lato"/>
              </a:rPr>
              <a:t> of the network’s nodes provides the governing parties with the ability to change the blockchain.</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lang="en-GB" sz="1100">
                <a:solidFill>
                  <a:srgbClr val="595959"/>
                </a:solidFill>
                <a:latin typeface="Lato"/>
                <a:ea typeface="Lato"/>
                <a:cs typeface="Lato"/>
                <a:sym typeface="Lato"/>
              </a:rPr>
              <a:t>Payments between a few or all users might be stopped if the attackers were able to stop fresh transactions from receiving confirmations. The ability to undo decisions taken when they were in charge would likewise be available to them.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rPr lang="en-GB" sz="1100">
                <a:solidFill>
                  <a:srgbClr val="595959"/>
                </a:solidFill>
                <a:latin typeface="Lato"/>
                <a:ea typeface="Lato"/>
                <a:cs typeface="Lato"/>
                <a:sym typeface="Lato"/>
              </a:rPr>
              <a:t>One of the problems that </a:t>
            </a:r>
            <a:r>
              <a:rPr b="1" lang="en-GB" sz="1100">
                <a:solidFill>
                  <a:srgbClr val="595959"/>
                </a:solidFill>
                <a:latin typeface="Lato"/>
                <a:ea typeface="Lato"/>
                <a:cs typeface="Lato"/>
                <a:sym typeface="Lato"/>
              </a:rPr>
              <a:t>consensus systems </a:t>
            </a:r>
            <a:r>
              <a:rPr lang="en-GB" sz="1100">
                <a:solidFill>
                  <a:srgbClr val="595959"/>
                </a:solidFill>
                <a:latin typeface="Lato"/>
                <a:ea typeface="Lato"/>
                <a:cs typeface="Lato"/>
                <a:sym typeface="Lato"/>
              </a:rPr>
              <a:t>like proof-of-work were designed to avoid double-spendings.</a:t>
            </a:r>
            <a:endParaRPr sz="1100">
              <a:solidFill>
                <a:srgbClr val="595959"/>
              </a:solidFill>
              <a:latin typeface="Lato"/>
              <a:ea typeface="Lato"/>
              <a:cs typeface="Lato"/>
              <a:sym typeface="Lato"/>
            </a:endParaRPr>
          </a:p>
        </p:txBody>
      </p:sp>
      <p:pic>
        <p:nvPicPr>
          <p:cNvPr id="203" name="Google Shape;203;p28"/>
          <p:cNvPicPr preferRelativeResize="0"/>
          <p:nvPr/>
        </p:nvPicPr>
        <p:blipFill>
          <a:blip r:embed="rId3">
            <a:alphaModFix/>
          </a:blip>
          <a:stretch>
            <a:fillRect/>
          </a:stretch>
        </p:blipFill>
        <p:spPr>
          <a:xfrm>
            <a:off x="5146750" y="1078475"/>
            <a:ext cx="3997250" cy="23983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7" name="Shape 207"/>
        <p:cNvGrpSpPr/>
        <p:nvPr/>
      </p:nvGrpSpPr>
      <p:grpSpPr>
        <a:xfrm>
          <a:off x="0" y="0"/>
          <a:ext cx="0" cy="0"/>
          <a:chOff x="0" y="0"/>
          <a:chExt cx="0" cy="0"/>
        </a:xfrm>
      </p:grpSpPr>
      <p:sp>
        <p:nvSpPr>
          <p:cNvPr id="208" name="Google Shape;208;p29"/>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209" name="Google Shape;209;p29"/>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B</a:t>
            </a:r>
            <a:r>
              <a:rPr b="1" lang="en-GB" sz="1800">
                <a:solidFill>
                  <a:schemeClr val="lt1"/>
                </a:solidFill>
              </a:rPr>
              <a:t>lockchain</a:t>
            </a:r>
            <a:r>
              <a:rPr lang="en-GB" sz="1800">
                <a:solidFill>
                  <a:schemeClr val="lt1"/>
                </a:solidFill>
              </a:rPr>
              <a:t> stops </a:t>
            </a:r>
            <a:r>
              <a:rPr b="1" lang="en-GB" sz="1800">
                <a:solidFill>
                  <a:schemeClr val="lt1"/>
                </a:solidFill>
              </a:rPr>
              <a:t>double-spending</a:t>
            </a:r>
            <a:r>
              <a:rPr lang="en-GB" sz="1800">
                <a:solidFill>
                  <a:schemeClr val="lt1"/>
                </a:solidFill>
              </a:rPr>
              <a:t> by broadcasting groups of transactions to </a:t>
            </a:r>
            <a:r>
              <a:rPr b="1" lang="en-GB" sz="1800">
                <a:solidFill>
                  <a:schemeClr val="lt1"/>
                </a:solidFill>
              </a:rPr>
              <a:t>all nodes</a:t>
            </a:r>
            <a:r>
              <a:rPr lang="en-GB" sz="1800">
                <a:solidFill>
                  <a:schemeClr val="lt1"/>
                </a:solidFill>
              </a:rPr>
              <a:t> in the network and </a:t>
            </a:r>
            <a:r>
              <a:rPr b="1" lang="en-GB" sz="1800">
                <a:solidFill>
                  <a:schemeClr val="lt1"/>
                </a:solidFill>
              </a:rPr>
              <a:t>timestamping</a:t>
            </a:r>
            <a:r>
              <a:rPr lang="en-GB" sz="1800">
                <a:solidFill>
                  <a:schemeClr val="lt1"/>
                </a:solidFill>
              </a:rPr>
              <a:t> them.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Transactions are</a:t>
            </a:r>
            <a:r>
              <a:rPr b="1" lang="en-GB" sz="1800">
                <a:solidFill>
                  <a:schemeClr val="lt1"/>
                </a:solidFill>
              </a:rPr>
              <a:t> irreversible</a:t>
            </a:r>
            <a:r>
              <a:rPr lang="en-GB" sz="1800">
                <a:solidFill>
                  <a:schemeClr val="lt1"/>
                </a:solidFill>
              </a:rPr>
              <a:t> and hard to tamper with since they are timestamped on the blockchain and quantitatively tied to earlier ones.</a:t>
            </a:r>
            <a:endParaRPr sz="1800">
              <a:solidFill>
                <a:schemeClr val="lt1"/>
              </a:solidFill>
            </a:endParaRPr>
          </a:p>
          <a:p>
            <a:pPr indent="0" lvl="0" marL="0" rtl="0" algn="l">
              <a:spcBef>
                <a:spcPts val="1600"/>
              </a:spcBef>
              <a:spcAft>
                <a:spcPts val="1000"/>
              </a:spcAft>
              <a:buNone/>
            </a:pPr>
            <a:r>
              <a:t/>
            </a:r>
            <a:endParaRPr sz="1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0"/>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215" name="Google Shape;215;p30"/>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216" name="Google Shape;216;p30"/>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Double-spending occur with digital currency</a:t>
            </a:r>
            <a:endParaRPr b="1" sz="2600">
              <a:solidFill>
                <a:srgbClr val="1A1A1A"/>
              </a:solidFill>
              <a:latin typeface="Raleway"/>
              <a:ea typeface="Raleway"/>
              <a:cs typeface="Raleway"/>
              <a:sym typeface="Raleway"/>
            </a:endParaRPr>
          </a:p>
          <a:p>
            <a:pPr indent="0" lvl="0" marL="0" rtl="0" algn="l">
              <a:lnSpc>
                <a:spcPct val="177272"/>
              </a:lnSpc>
              <a:spcBef>
                <a:spcPts val="0"/>
              </a:spcBef>
              <a:spcAft>
                <a:spcPts val="0"/>
              </a:spcAft>
              <a:buNone/>
            </a:pPr>
            <a:r>
              <a:t/>
            </a:r>
            <a:endParaRPr b="1" sz="2600">
              <a:solidFill>
                <a:srgbClr val="1A1A1A"/>
              </a:solidFill>
              <a:latin typeface="Raleway"/>
              <a:ea typeface="Raleway"/>
              <a:cs typeface="Raleway"/>
              <a:sym typeface="Raleway"/>
            </a:endParaRPr>
          </a:p>
          <a:p>
            <a:pPr indent="0" lvl="0" marL="0" rtl="0" algn="l">
              <a:spcBef>
                <a:spcPts val="1500"/>
              </a:spcBef>
              <a:spcAft>
                <a:spcPts val="0"/>
              </a:spcAft>
              <a:buNone/>
            </a:pPr>
            <a:r>
              <a:t/>
            </a:r>
            <a:endParaRPr b="1" sz="2600">
              <a:solidFill>
                <a:srgbClr val="1A1A1A"/>
              </a:solidFill>
              <a:latin typeface="Raleway"/>
              <a:ea typeface="Raleway"/>
              <a:cs typeface="Raleway"/>
              <a:sym typeface="Raleway"/>
            </a:endParaRPr>
          </a:p>
        </p:txBody>
      </p:sp>
      <p:sp>
        <p:nvSpPr>
          <p:cNvPr id="122" name="Google Shape;122;p19"/>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77272"/>
              </a:lnSpc>
              <a:spcBef>
                <a:spcPts val="0"/>
              </a:spcBef>
              <a:spcAft>
                <a:spcPts val="0"/>
              </a:spcAft>
              <a:buNone/>
            </a:pPr>
            <a:r>
              <a:rPr lang="en-GB" sz="1100">
                <a:solidFill>
                  <a:srgbClr val="2A2A2A"/>
                </a:solidFill>
              </a:rPr>
              <a:t>Two ways to process any transaction –</a:t>
            </a:r>
            <a:endParaRPr b="1" sz="1100">
              <a:solidFill>
                <a:srgbClr val="595959"/>
              </a:solidFill>
              <a:latin typeface="Lato"/>
              <a:ea typeface="Lato"/>
              <a:cs typeface="Lato"/>
              <a:sym typeface="Lato"/>
            </a:endParaRPr>
          </a:p>
          <a:p>
            <a:pPr indent="-304800" lvl="0" marL="457200" rtl="0" algn="l">
              <a:lnSpc>
                <a:spcPct val="150000"/>
              </a:lnSpc>
              <a:spcBef>
                <a:spcPts val="1500"/>
              </a:spcBef>
              <a:spcAft>
                <a:spcPts val="0"/>
              </a:spcAft>
              <a:buClr>
                <a:srgbClr val="2A2A2A"/>
              </a:buClr>
              <a:buSzPts val="1200"/>
              <a:buFont typeface="Arial"/>
              <a:buChar char="●"/>
            </a:pPr>
            <a:r>
              <a:rPr b="1" lang="en-GB" sz="1100">
                <a:solidFill>
                  <a:srgbClr val="595959"/>
                </a:solidFill>
                <a:latin typeface="Lato"/>
                <a:ea typeface="Lato"/>
                <a:cs typeface="Lato"/>
                <a:sym typeface="Lato"/>
              </a:rPr>
              <a:t>Online: </a:t>
            </a:r>
            <a:r>
              <a:rPr lang="en-GB" sz="1100">
                <a:solidFill>
                  <a:srgbClr val="595959"/>
                </a:solidFill>
                <a:latin typeface="Lato"/>
                <a:ea typeface="Lato"/>
                <a:cs typeface="Lato"/>
                <a:sym typeface="Lato"/>
              </a:rPr>
              <a:t>A transaction that uses </a:t>
            </a:r>
            <a:r>
              <a:rPr b="1" lang="en-GB" sz="1100">
                <a:solidFill>
                  <a:srgbClr val="595959"/>
                </a:solidFill>
                <a:latin typeface="Lato"/>
                <a:ea typeface="Lato"/>
                <a:cs typeface="Lato"/>
                <a:sym typeface="Lato"/>
              </a:rPr>
              <a:t>virtual/digital currency</a:t>
            </a:r>
            <a:r>
              <a:rPr lang="en-GB" sz="1100">
                <a:solidFill>
                  <a:srgbClr val="595959"/>
                </a:solidFill>
                <a:latin typeface="Lato"/>
                <a:ea typeface="Lato"/>
                <a:cs typeface="Lato"/>
                <a:sym typeface="Lato"/>
              </a:rPr>
              <a:t>. (</a:t>
            </a:r>
            <a:r>
              <a:rPr b="1" lang="en-GB" sz="1100">
                <a:solidFill>
                  <a:srgbClr val="595959"/>
                </a:solidFill>
                <a:latin typeface="Lato"/>
                <a:ea typeface="Lato"/>
                <a:cs typeface="Lato"/>
                <a:sym typeface="Lato"/>
              </a:rPr>
              <a:t>double spending can occurs</a:t>
            </a:r>
            <a:r>
              <a:rPr lang="en-GB" sz="1100">
                <a:solidFill>
                  <a:srgbClr val="595959"/>
                </a:solidFill>
                <a:latin typeface="Lato"/>
                <a:ea typeface="Lato"/>
                <a:cs typeface="Lato"/>
                <a:sym typeface="Lato"/>
              </a:rPr>
              <a:t>)</a:t>
            </a:r>
            <a:endParaRPr sz="1100">
              <a:solidFill>
                <a:srgbClr val="595959"/>
              </a:solidFill>
              <a:latin typeface="Lato"/>
              <a:ea typeface="Lato"/>
              <a:cs typeface="Lato"/>
              <a:sym typeface="Lato"/>
            </a:endParaRPr>
          </a:p>
          <a:p>
            <a:pPr indent="-304800" lvl="0" marL="457200" rtl="0" algn="l">
              <a:lnSpc>
                <a:spcPct val="150000"/>
              </a:lnSpc>
              <a:spcBef>
                <a:spcPts val="0"/>
              </a:spcBef>
              <a:spcAft>
                <a:spcPts val="0"/>
              </a:spcAft>
              <a:buClr>
                <a:srgbClr val="1A1A1A"/>
              </a:buClr>
              <a:buSzPts val="1200"/>
              <a:buFont typeface="Arial"/>
              <a:buChar char="●"/>
            </a:pPr>
            <a:r>
              <a:rPr b="1" lang="en-GB" sz="1100">
                <a:solidFill>
                  <a:srgbClr val="595959"/>
                </a:solidFill>
                <a:latin typeface="Lato"/>
                <a:ea typeface="Lato"/>
                <a:cs typeface="Lato"/>
                <a:sym typeface="Lato"/>
              </a:rPr>
              <a:t>Offline: </a:t>
            </a:r>
            <a:r>
              <a:rPr lang="en-GB" sz="1100">
                <a:solidFill>
                  <a:srgbClr val="595959"/>
                </a:solidFill>
                <a:latin typeface="Lato"/>
                <a:ea typeface="Lato"/>
                <a:cs typeface="Lato"/>
                <a:sym typeface="Lato"/>
              </a:rPr>
              <a:t>A transaction that uses actual cash or money.</a:t>
            </a:r>
            <a:endParaRPr sz="1200">
              <a:solidFill>
                <a:srgbClr val="1A1A1A"/>
              </a:solidFill>
            </a:endParaRPr>
          </a:p>
          <a:p>
            <a:pPr indent="0" lvl="0" marL="0" rtl="0" algn="l">
              <a:lnSpc>
                <a:spcPct val="115000"/>
              </a:lnSpc>
              <a:spcBef>
                <a:spcPts val="1500"/>
              </a:spcBef>
              <a:spcAft>
                <a:spcPts val="1600"/>
              </a:spcAft>
              <a:buNone/>
            </a:pPr>
            <a:r>
              <a:t/>
            </a:r>
            <a:endParaRPr sz="1100">
              <a:solidFill>
                <a:srgbClr val="595959"/>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0"/>
          <p:cNvPicPr preferRelativeResize="0"/>
          <p:nvPr/>
        </p:nvPicPr>
        <p:blipFill>
          <a:blip r:embed="rId3">
            <a:alphaModFix/>
          </a:blip>
          <a:stretch>
            <a:fillRect/>
          </a:stretch>
        </p:blipFill>
        <p:spPr>
          <a:xfrm>
            <a:off x="0" y="0"/>
            <a:ext cx="9144001" cy="5143500"/>
          </a:xfrm>
          <a:prstGeom prst="rect">
            <a:avLst/>
          </a:prstGeom>
          <a:noFill/>
          <a:ln>
            <a:noFill/>
          </a:ln>
        </p:spPr>
      </p:pic>
      <p:sp>
        <p:nvSpPr>
          <p:cNvPr id="128" name="Google Shape;128;p20"/>
          <p:cNvSpPr txBox="1"/>
          <p:nvPr/>
        </p:nvSpPr>
        <p:spPr>
          <a:xfrm>
            <a:off x="729450" y="2069775"/>
            <a:ext cx="5203200" cy="1676400"/>
          </a:xfrm>
          <a:prstGeom prst="rect">
            <a:avLst/>
          </a:prstGeom>
          <a:noFill/>
          <a:ln>
            <a:noFill/>
          </a:ln>
          <a:effectLst>
            <a:outerShdw blurRad="114300" rotWithShape="0" algn="bl" dist="28575">
              <a:srgbClr val="000000">
                <a:alpha val="78000"/>
              </a:srgbClr>
            </a:outerShdw>
          </a:effectLst>
        </p:spPr>
        <p:txBody>
          <a:bodyPr anchorCtr="0" anchor="t" bIns="91425" lIns="91425" spcFirstLastPara="1" rIns="91425" wrap="square" tIns="91425">
            <a:noAutofit/>
          </a:bodyPr>
          <a:lstStyle/>
          <a:p>
            <a:pPr indent="0" lvl="0" marL="0" rtl="0" algn="l">
              <a:spcBef>
                <a:spcPts val="0"/>
              </a:spcBef>
              <a:spcAft>
                <a:spcPts val="1600"/>
              </a:spcAft>
              <a:buNone/>
            </a:pPr>
            <a:r>
              <a:rPr b="1" lang="en-GB" sz="2900">
                <a:solidFill>
                  <a:srgbClr val="FFFFFF"/>
                </a:solidFill>
                <a:latin typeface="Raleway"/>
                <a:ea typeface="Raleway"/>
                <a:cs typeface="Raleway"/>
                <a:sym typeface="Raleway"/>
              </a:rPr>
              <a:t>You visit a restaurant and order a pot of coffee worth $5 and you pay with cash.</a:t>
            </a:r>
            <a:endParaRPr b="1" sz="2900">
              <a:solidFill>
                <a:srgbClr val="FFFFFF"/>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Why Is Double-spending Problematic For Digital Currency?</a:t>
            </a:r>
            <a:endParaRPr b="1" sz="2600">
              <a:solidFill>
                <a:srgbClr val="1A1A1A"/>
              </a:solidFill>
              <a:latin typeface="Raleway"/>
              <a:ea typeface="Raleway"/>
              <a:cs typeface="Raleway"/>
              <a:sym typeface="Raleway"/>
            </a:endParaRPr>
          </a:p>
        </p:txBody>
      </p:sp>
      <p:sp>
        <p:nvSpPr>
          <p:cNvPr id="134" name="Google Shape;134;p21"/>
          <p:cNvSpPr/>
          <p:nvPr/>
        </p:nvSpPr>
        <p:spPr>
          <a:xfrm>
            <a:off x="1372215" y="209862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35" name="Google Shape;135;p21"/>
          <p:cNvSpPr txBox="1"/>
          <p:nvPr/>
        </p:nvSpPr>
        <p:spPr>
          <a:xfrm>
            <a:off x="1819125" y="1990725"/>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Digital money is far different from physical money.</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36" name="Google Shape;136;p21"/>
          <p:cNvSpPr/>
          <p:nvPr/>
        </p:nvSpPr>
        <p:spPr>
          <a:xfrm>
            <a:off x="1372215" y="285722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37" name="Google Shape;137;p21"/>
          <p:cNvSpPr txBox="1"/>
          <p:nvPr/>
        </p:nvSpPr>
        <p:spPr>
          <a:xfrm>
            <a:off x="1819124" y="2761050"/>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The transaction of digital money is broadcast to all of the nodes within the network.</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38" name="Google Shape;138;p21"/>
          <p:cNvSpPr/>
          <p:nvPr/>
        </p:nvSpPr>
        <p:spPr>
          <a:xfrm>
            <a:off x="1372234" y="3613300"/>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39" name="Google Shape;139;p21"/>
          <p:cNvSpPr txBox="1"/>
          <p:nvPr/>
        </p:nvSpPr>
        <p:spPr>
          <a:xfrm>
            <a:off x="1817527" y="3505400"/>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595959"/>
                </a:solidFill>
                <a:latin typeface="Lato"/>
                <a:ea typeface="Lato"/>
                <a:cs typeface="Lato"/>
                <a:sym typeface="Lato"/>
              </a:rPr>
              <a:t>Nodes must wait for the transaction to be received and confirmed, which takes time.</a:t>
            </a:r>
            <a:endParaRPr sz="1100">
              <a:solidFill>
                <a:srgbClr val="595959"/>
              </a:solidFill>
              <a:latin typeface="Lato"/>
              <a:ea typeface="Lato"/>
              <a:cs typeface="Lato"/>
              <a:sym typeface="Lato"/>
            </a:endParaRPr>
          </a:p>
        </p:txBody>
      </p:sp>
      <p:sp>
        <p:nvSpPr>
          <p:cNvPr id="140" name="Google Shape;140;p21"/>
          <p:cNvSpPr txBox="1"/>
          <p:nvPr/>
        </p:nvSpPr>
        <p:spPr>
          <a:xfrm>
            <a:off x="5117000" y="2541800"/>
            <a:ext cx="3293700" cy="160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595959"/>
                </a:solidFill>
                <a:latin typeface="Lato"/>
                <a:ea typeface="Lato"/>
                <a:cs typeface="Lato"/>
                <a:sym typeface="Lato"/>
              </a:rPr>
              <a:t>What prevents someone from duplicating a transaction and retransmitting it before the confirmation of the transaction from the network?</a:t>
            </a:r>
            <a:endParaRPr b="1" sz="12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b="1" lang="en-GB" sz="1200">
                <a:solidFill>
                  <a:srgbClr val="595959"/>
                </a:solidFill>
                <a:latin typeface="Lato"/>
                <a:ea typeface="Lato"/>
                <a:cs typeface="Lato"/>
                <a:sym typeface="Lato"/>
              </a:rPr>
              <a:t>The network would not be able to tell which transaction was authentic.</a:t>
            </a:r>
            <a:endParaRPr b="1" sz="12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41" name="Google Shape;141;p21"/>
          <p:cNvSpPr txBox="1"/>
          <p:nvPr/>
        </p:nvSpPr>
        <p:spPr>
          <a:xfrm>
            <a:off x="5117000" y="1697925"/>
            <a:ext cx="3686100" cy="1083600"/>
          </a:xfrm>
          <a:prstGeom prst="rect">
            <a:avLst/>
          </a:prstGeom>
          <a:noFill/>
          <a:ln>
            <a:noFill/>
          </a:ln>
        </p:spPr>
        <p:txBody>
          <a:bodyPr anchorCtr="0" anchor="t" bIns="91425" lIns="91425" spcFirstLastPara="1" rIns="91425" wrap="square" tIns="91425">
            <a:spAutoFit/>
          </a:bodyPr>
          <a:lstStyle/>
          <a:p>
            <a:pPr indent="0" lvl="0" marL="0" rtl="0" algn="l">
              <a:lnSpc>
                <a:spcPct val="177272"/>
              </a:lnSpc>
              <a:spcBef>
                <a:spcPts val="0"/>
              </a:spcBef>
              <a:spcAft>
                <a:spcPts val="0"/>
              </a:spcAft>
              <a:buNone/>
            </a:pPr>
            <a:r>
              <a:rPr lang="en-GB" sz="1800">
                <a:solidFill>
                  <a:srgbClr val="1A1A1A"/>
                </a:solidFill>
                <a:latin typeface="Lato"/>
                <a:ea typeface="Lato"/>
                <a:cs typeface="Lato"/>
                <a:sym typeface="Lato"/>
              </a:rPr>
              <a:t>Consequent problems…</a:t>
            </a:r>
            <a:endParaRPr sz="100">
              <a:solidFill>
                <a:srgbClr val="1A1A1A"/>
              </a:solidFill>
            </a:endParaRPr>
          </a:p>
          <a:p>
            <a:pPr indent="0" lvl="0" marL="0" rtl="0" algn="l">
              <a:spcBef>
                <a:spcPts val="1500"/>
              </a:spcBef>
              <a:spcAft>
                <a:spcPts val="0"/>
              </a:spcAft>
              <a:buNone/>
            </a:pPr>
            <a:r>
              <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Bitcoin Does Not Have A Central Bank To Resolve Conflicts</a:t>
            </a:r>
            <a:endParaRPr b="1" sz="2600">
              <a:solidFill>
                <a:srgbClr val="1A1A1A"/>
              </a:solidFill>
              <a:latin typeface="Raleway"/>
              <a:ea typeface="Raleway"/>
              <a:cs typeface="Raleway"/>
              <a:sym typeface="Raleway"/>
            </a:endParaRPr>
          </a:p>
        </p:txBody>
      </p:sp>
      <p:sp>
        <p:nvSpPr>
          <p:cNvPr id="147" name="Google Shape;147;p22"/>
          <p:cNvSpPr/>
          <p:nvPr/>
        </p:nvSpPr>
        <p:spPr>
          <a:xfrm>
            <a:off x="1400790" y="21054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48" name="Google Shape;148;p22"/>
          <p:cNvSpPr txBox="1"/>
          <p:nvPr/>
        </p:nvSpPr>
        <p:spPr>
          <a:xfrm>
            <a:off x="1847691" y="1997575"/>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Digital currency circulated on the internet before Bitcoin was created. Banks and other financial organizations were in charge of overseeing and regulating it all.</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49" name="Google Shape;149;p22"/>
          <p:cNvSpPr/>
          <p:nvPr/>
        </p:nvSpPr>
        <p:spPr>
          <a:xfrm>
            <a:off x="1400790" y="33278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50" name="Google Shape;150;p22"/>
          <p:cNvSpPr txBox="1"/>
          <p:nvPr/>
        </p:nvSpPr>
        <p:spPr>
          <a:xfrm>
            <a:off x="1847691" y="3231700"/>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Banks serving as mediators in banking conflicts have the drawback that transactions can be undone if a conflict arises.</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51" name="Google Shape;151;p22"/>
          <p:cNvSpPr txBox="1"/>
          <p:nvPr/>
        </p:nvSpPr>
        <p:spPr>
          <a:xfrm>
            <a:off x="5459900" y="1997575"/>
            <a:ext cx="3088800" cy="204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200">
                <a:solidFill>
                  <a:srgbClr val="595959"/>
                </a:solidFill>
                <a:latin typeface="Lato"/>
                <a:ea typeface="Lato"/>
                <a:cs typeface="Lato"/>
                <a:sym typeface="Lato"/>
              </a:rPr>
              <a:t>Results in increased costs and extended transaction delays. </a:t>
            </a:r>
            <a:endParaRPr b="1" sz="12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b="1" lang="en-GB" sz="1200">
                <a:solidFill>
                  <a:srgbClr val="595959"/>
                </a:solidFill>
                <a:latin typeface="Lato"/>
                <a:ea typeface="Lato"/>
                <a:cs typeface="Lato"/>
                <a:sym typeface="Lato"/>
              </a:rPr>
              <a:t>Bitcoin address these constraints by developing a system that is fully reliant on cryptographic evidence rather than trust.</a:t>
            </a:r>
            <a:endParaRPr b="1" sz="12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rPr b="1" lang="en-GB" sz="1200">
                <a:solidFill>
                  <a:srgbClr val="595959"/>
                </a:solidFill>
                <a:latin typeface="Lato"/>
                <a:ea typeface="Lato"/>
                <a:cs typeface="Lato"/>
                <a:sym typeface="Lato"/>
              </a:rPr>
              <a:t>Bitcoin provides a mechanism to do financial business devoid of banks.</a:t>
            </a:r>
            <a:endParaRPr b="1" sz="1200">
              <a:solidFill>
                <a:srgbClr val="595959"/>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Every Bitcoin Displays The Ownership History</a:t>
            </a:r>
            <a:endParaRPr b="1" sz="2600">
              <a:solidFill>
                <a:srgbClr val="1A1A1A"/>
              </a:solidFill>
              <a:latin typeface="Raleway"/>
              <a:ea typeface="Raleway"/>
              <a:cs typeface="Raleway"/>
              <a:sym typeface="Raleway"/>
            </a:endParaRPr>
          </a:p>
        </p:txBody>
      </p:sp>
      <p:sp>
        <p:nvSpPr>
          <p:cNvPr id="157" name="Google Shape;157;p23"/>
          <p:cNvSpPr/>
          <p:nvPr/>
        </p:nvSpPr>
        <p:spPr>
          <a:xfrm>
            <a:off x="1400790" y="21054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58" name="Google Shape;158;p23"/>
          <p:cNvSpPr txBox="1"/>
          <p:nvPr/>
        </p:nvSpPr>
        <p:spPr>
          <a:xfrm>
            <a:off x="1847691" y="1997575"/>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Bitcoin white paper: </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lang="en-GB" sz="1100">
                <a:solidFill>
                  <a:srgbClr val="595959"/>
                </a:solidFill>
                <a:latin typeface="Lato"/>
                <a:ea typeface="Lato"/>
                <a:cs typeface="Lato"/>
                <a:sym typeface="Lato"/>
              </a:rPr>
              <a:t>“</a:t>
            </a:r>
            <a:r>
              <a:rPr b="1" i="1" lang="en-GB" sz="1100">
                <a:solidFill>
                  <a:srgbClr val="595959"/>
                </a:solidFill>
                <a:latin typeface="Lato"/>
                <a:ea typeface="Lato"/>
                <a:cs typeface="Lato"/>
                <a:sym typeface="Lato"/>
              </a:rPr>
              <a:t>A sequence of digital signatures</a:t>
            </a:r>
            <a:r>
              <a:rPr lang="en-GB" sz="1100">
                <a:solidFill>
                  <a:srgbClr val="595959"/>
                </a:solidFill>
                <a:latin typeface="Lato"/>
                <a:ea typeface="Lato"/>
                <a:cs typeface="Lato"/>
                <a:sym typeface="Lato"/>
              </a:rPr>
              <a:t>”</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59" name="Google Shape;159;p23"/>
          <p:cNvSpPr/>
          <p:nvPr/>
        </p:nvSpPr>
        <p:spPr>
          <a:xfrm>
            <a:off x="1400790" y="32516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60" name="Google Shape;160;p23"/>
          <p:cNvSpPr txBox="1"/>
          <p:nvPr/>
        </p:nvSpPr>
        <p:spPr>
          <a:xfrm>
            <a:off x="1847700" y="3155500"/>
            <a:ext cx="2832900" cy="65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Both a </a:t>
            </a:r>
            <a:r>
              <a:rPr b="1" lang="en-GB" sz="1100">
                <a:solidFill>
                  <a:srgbClr val="595959"/>
                </a:solidFill>
                <a:latin typeface="Lato"/>
                <a:ea typeface="Lato"/>
                <a:cs typeface="Lato"/>
                <a:sym typeface="Lato"/>
              </a:rPr>
              <a:t>private key</a:t>
            </a:r>
            <a:r>
              <a:rPr lang="en-GB" sz="1100">
                <a:solidFill>
                  <a:srgbClr val="595959"/>
                </a:solidFill>
                <a:latin typeface="Lato"/>
                <a:ea typeface="Lato"/>
                <a:cs typeface="Lato"/>
                <a:sym typeface="Lato"/>
              </a:rPr>
              <a:t> (a password that only the owner knows) and a </a:t>
            </a:r>
            <a:r>
              <a:rPr b="1" lang="en-GB" sz="1100">
                <a:solidFill>
                  <a:srgbClr val="595959"/>
                </a:solidFill>
                <a:latin typeface="Lato"/>
                <a:ea typeface="Lato"/>
                <a:cs typeface="Lato"/>
                <a:sym typeface="Lato"/>
              </a:rPr>
              <a:t>public key</a:t>
            </a:r>
            <a:r>
              <a:rPr lang="en-GB" sz="1100">
                <a:solidFill>
                  <a:srgbClr val="595959"/>
                </a:solidFill>
                <a:latin typeface="Lato"/>
                <a:ea typeface="Lato"/>
                <a:cs typeface="Lato"/>
                <a:sym typeface="Lato"/>
              </a:rPr>
              <a:t> (an address) is stored in each  digital wallet.</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61" name="Google Shape;161;p23"/>
          <p:cNvSpPr/>
          <p:nvPr/>
        </p:nvSpPr>
        <p:spPr>
          <a:xfrm>
            <a:off x="5090809" y="209642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62" name="Google Shape;162;p23"/>
          <p:cNvSpPr txBox="1"/>
          <p:nvPr/>
        </p:nvSpPr>
        <p:spPr>
          <a:xfrm>
            <a:off x="5536100" y="1988525"/>
            <a:ext cx="2832900" cy="65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595959"/>
                </a:solidFill>
                <a:latin typeface="Lato"/>
                <a:ea typeface="Lato"/>
                <a:cs typeface="Lato"/>
                <a:sym typeface="Lato"/>
              </a:rPr>
              <a:t>When a bitcoin owner transfers a coin to another, they sign the </a:t>
            </a:r>
            <a:r>
              <a:rPr b="1" lang="en-GB" sz="1100">
                <a:solidFill>
                  <a:srgbClr val="595959"/>
                </a:solidFill>
                <a:latin typeface="Lato"/>
                <a:ea typeface="Lato"/>
                <a:cs typeface="Lato"/>
                <a:sym typeface="Lato"/>
              </a:rPr>
              <a:t>public key</a:t>
            </a:r>
            <a:r>
              <a:rPr lang="en-GB" sz="1100">
                <a:solidFill>
                  <a:srgbClr val="595959"/>
                </a:solidFill>
                <a:latin typeface="Lato"/>
                <a:ea typeface="Lato"/>
                <a:cs typeface="Lato"/>
                <a:sym typeface="Lato"/>
              </a:rPr>
              <a:t> of the new owner and a </a:t>
            </a:r>
            <a:r>
              <a:rPr b="1" lang="en-GB" sz="1100">
                <a:solidFill>
                  <a:srgbClr val="595959"/>
                </a:solidFill>
                <a:latin typeface="Lato"/>
                <a:ea typeface="Lato"/>
                <a:cs typeface="Lato"/>
                <a:sym typeface="Lato"/>
              </a:rPr>
              <a:t>hash</a:t>
            </a:r>
            <a:r>
              <a:rPr lang="en-GB" sz="1100">
                <a:solidFill>
                  <a:srgbClr val="595959"/>
                </a:solidFill>
                <a:latin typeface="Lato"/>
                <a:ea typeface="Lato"/>
                <a:cs typeface="Lato"/>
                <a:sym typeface="Lato"/>
              </a:rPr>
              <a:t> of the prior transaction.</a:t>
            </a:r>
            <a:endParaRPr sz="1100">
              <a:solidFill>
                <a:srgbClr val="595959"/>
              </a:solidFill>
              <a:latin typeface="Lato"/>
              <a:ea typeface="Lato"/>
              <a:cs typeface="Lato"/>
              <a:sym typeface="Lato"/>
            </a:endParaRPr>
          </a:p>
        </p:txBody>
      </p:sp>
      <p:sp>
        <p:nvSpPr>
          <p:cNvPr id="163" name="Google Shape;163;p23"/>
          <p:cNvSpPr/>
          <p:nvPr/>
        </p:nvSpPr>
        <p:spPr>
          <a:xfrm>
            <a:off x="5090809" y="3263400"/>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64" name="Google Shape;164;p23"/>
          <p:cNvSpPr txBox="1"/>
          <p:nvPr/>
        </p:nvSpPr>
        <p:spPr>
          <a:xfrm>
            <a:off x="5536112" y="3155500"/>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595959"/>
                </a:solidFill>
                <a:latin typeface="Lato"/>
                <a:ea typeface="Lato"/>
                <a:cs typeface="Lato"/>
                <a:sym typeface="Lato"/>
              </a:rPr>
              <a:t>The Bitcoin is then completed by appending this hash. </a:t>
            </a:r>
            <a:endParaRPr sz="1100">
              <a:solidFill>
                <a:srgbClr val="595959"/>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The Blockchain Of Bitcoin Contains A Universal Ledger</a:t>
            </a:r>
            <a:endParaRPr b="1" sz="2600">
              <a:solidFill>
                <a:srgbClr val="1A1A1A"/>
              </a:solidFill>
              <a:latin typeface="Raleway"/>
              <a:ea typeface="Raleway"/>
              <a:cs typeface="Raleway"/>
              <a:sym typeface="Raleway"/>
            </a:endParaRPr>
          </a:p>
        </p:txBody>
      </p:sp>
      <p:sp>
        <p:nvSpPr>
          <p:cNvPr id="170" name="Google Shape;170;p24"/>
          <p:cNvSpPr/>
          <p:nvPr/>
        </p:nvSpPr>
        <p:spPr>
          <a:xfrm>
            <a:off x="1400790" y="21054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71" name="Google Shape;171;p24"/>
          <p:cNvSpPr txBox="1"/>
          <p:nvPr/>
        </p:nvSpPr>
        <p:spPr>
          <a:xfrm>
            <a:off x="1847691" y="1997575"/>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Bitcoin uses a global ledger known as a </a:t>
            </a:r>
            <a:r>
              <a:rPr b="1" lang="en-GB" sz="1100">
                <a:solidFill>
                  <a:srgbClr val="595959"/>
                </a:solidFill>
                <a:latin typeface="Lato"/>
                <a:ea typeface="Lato"/>
                <a:cs typeface="Lato"/>
                <a:sym typeface="Lato"/>
              </a:rPr>
              <a:t>blockchain</a:t>
            </a:r>
            <a:r>
              <a:rPr lang="en-GB" sz="1100">
                <a:solidFill>
                  <a:srgbClr val="595959"/>
                </a:solidFill>
                <a:latin typeface="Lato"/>
                <a:ea typeface="Lato"/>
                <a:cs typeface="Lato"/>
                <a:sym typeface="Lato"/>
              </a:rPr>
              <a:t> to address the double-spending issue.</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72" name="Google Shape;172;p24"/>
          <p:cNvSpPr/>
          <p:nvPr/>
        </p:nvSpPr>
        <p:spPr>
          <a:xfrm>
            <a:off x="1400790" y="33278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73" name="Google Shape;173;p24"/>
          <p:cNvSpPr txBox="1"/>
          <p:nvPr/>
        </p:nvSpPr>
        <p:spPr>
          <a:xfrm>
            <a:off x="1847699" y="3231700"/>
            <a:ext cx="26568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The blockchain offers a mechanism for </a:t>
            </a:r>
            <a:r>
              <a:rPr b="1" lang="en-GB" sz="1100">
                <a:solidFill>
                  <a:srgbClr val="595959"/>
                </a:solidFill>
                <a:latin typeface="Lato"/>
                <a:ea typeface="Lato"/>
                <a:cs typeface="Lato"/>
                <a:sym typeface="Lato"/>
              </a:rPr>
              <a:t>all nodes</a:t>
            </a:r>
            <a:r>
              <a:rPr lang="en-GB" sz="1100">
                <a:solidFill>
                  <a:srgbClr val="595959"/>
                </a:solidFill>
                <a:latin typeface="Lato"/>
                <a:ea typeface="Lato"/>
                <a:cs typeface="Lato"/>
                <a:sym typeface="Lato"/>
              </a:rPr>
              <a:t> to </a:t>
            </a:r>
            <a:r>
              <a:rPr b="1" lang="en-GB" sz="1100">
                <a:solidFill>
                  <a:srgbClr val="595959"/>
                </a:solidFill>
                <a:latin typeface="Lato"/>
                <a:ea typeface="Lato"/>
                <a:cs typeface="Lato"/>
                <a:sym typeface="Lato"/>
              </a:rPr>
              <a:t>be knowledgeable of every transaction</a:t>
            </a:r>
            <a:r>
              <a:rPr lang="en-GB" sz="1100">
                <a:solidFill>
                  <a:srgbClr val="595959"/>
                </a:solidFill>
                <a:latin typeface="Lato"/>
                <a:ea typeface="Lato"/>
                <a:cs typeface="Lato"/>
                <a:sym typeface="Lato"/>
              </a:rPr>
              <a:t>.</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
        <p:nvSpPr>
          <p:cNvPr id="174" name="Google Shape;174;p24"/>
          <p:cNvSpPr/>
          <p:nvPr/>
        </p:nvSpPr>
        <p:spPr>
          <a:xfrm>
            <a:off x="5090809" y="2105475"/>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75" name="Google Shape;175;p24"/>
          <p:cNvSpPr txBox="1"/>
          <p:nvPr/>
        </p:nvSpPr>
        <p:spPr>
          <a:xfrm>
            <a:off x="5536112" y="1997575"/>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595959"/>
                </a:solidFill>
                <a:latin typeface="Lato"/>
                <a:ea typeface="Lato"/>
                <a:cs typeface="Lato"/>
                <a:sym typeface="Lato"/>
              </a:rPr>
              <a:t>All bitcoin transactions are formally broadcast to every node. The </a:t>
            </a:r>
            <a:r>
              <a:rPr b="1" lang="en-GB" sz="1100">
                <a:solidFill>
                  <a:srgbClr val="595959"/>
                </a:solidFill>
                <a:latin typeface="Lato"/>
                <a:ea typeface="Lato"/>
                <a:cs typeface="Lato"/>
                <a:sym typeface="Lato"/>
              </a:rPr>
              <a:t>sequence</a:t>
            </a:r>
            <a:r>
              <a:rPr lang="en-GB" sz="1100">
                <a:solidFill>
                  <a:srgbClr val="595959"/>
                </a:solidFill>
                <a:latin typeface="Lato"/>
                <a:ea typeface="Lato"/>
                <a:cs typeface="Lato"/>
                <a:sym typeface="Lato"/>
              </a:rPr>
              <a:t> in which they were acquired can then be agreed upon as a </a:t>
            </a:r>
            <a:r>
              <a:rPr b="1" lang="en-GB" sz="1100">
                <a:solidFill>
                  <a:srgbClr val="595959"/>
                </a:solidFill>
                <a:latin typeface="Lato"/>
                <a:ea typeface="Lato"/>
                <a:cs typeface="Lato"/>
                <a:sym typeface="Lato"/>
              </a:rPr>
              <a:t>unified history</a:t>
            </a:r>
            <a:r>
              <a:rPr lang="en-GB" sz="1100">
                <a:solidFill>
                  <a:srgbClr val="595959"/>
                </a:solidFill>
                <a:latin typeface="Lato"/>
                <a:ea typeface="Lato"/>
                <a:cs typeface="Lato"/>
                <a:sym typeface="Lato"/>
              </a:rPr>
              <a:t>.</a:t>
            </a:r>
            <a:endParaRPr sz="1100">
              <a:solidFill>
                <a:srgbClr val="595959"/>
              </a:solidFill>
              <a:latin typeface="Lato"/>
              <a:ea typeface="Lato"/>
              <a:cs typeface="Lato"/>
              <a:sym typeface="Lato"/>
            </a:endParaRPr>
          </a:p>
        </p:txBody>
      </p:sp>
      <p:sp>
        <p:nvSpPr>
          <p:cNvPr id="176" name="Google Shape;176;p24"/>
          <p:cNvSpPr/>
          <p:nvPr/>
        </p:nvSpPr>
        <p:spPr>
          <a:xfrm>
            <a:off x="5090809" y="3327200"/>
            <a:ext cx="328800" cy="328800"/>
          </a:xfrm>
          <a:prstGeom prst="ellipse">
            <a:avLst/>
          </a:prstGeom>
          <a:solidFill>
            <a:srgbClr val="008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77" name="Google Shape;177;p24"/>
          <p:cNvSpPr txBox="1"/>
          <p:nvPr/>
        </p:nvSpPr>
        <p:spPr>
          <a:xfrm>
            <a:off x="5536112" y="3219300"/>
            <a:ext cx="28329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100">
                <a:solidFill>
                  <a:srgbClr val="595959"/>
                </a:solidFill>
                <a:latin typeface="Lato"/>
                <a:ea typeface="Lato"/>
                <a:cs typeface="Lato"/>
                <a:sym typeface="Lato"/>
              </a:rPr>
              <a:t>Double-spending efforts made after that point are </a:t>
            </a:r>
            <a:r>
              <a:rPr b="1" lang="en-GB" sz="1100">
                <a:solidFill>
                  <a:srgbClr val="595959"/>
                </a:solidFill>
                <a:latin typeface="Lato"/>
                <a:ea typeface="Lato"/>
                <a:cs typeface="Lato"/>
                <a:sym typeface="Lato"/>
              </a:rPr>
              <a:t>ineffective</a:t>
            </a:r>
            <a:r>
              <a:rPr lang="en-GB" sz="1100">
                <a:solidFill>
                  <a:srgbClr val="595959"/>
                </a:solidFill>
                <a:latin typeface="Lato"/>
                <a:ea typeface="Lato"/>
                <a:cs typeface="Lato"/>
                <a:sym typeface="Lato"/>
              </a:rPr>
              <a:t> in bitcoin since </a:t>
            </a:r>
            <a:r>
              <a:rPr b="1" lang="en-GB" sz="1100">
                <a:solidFill>
                  <a:srgbClr val="595959"/>
                </a:solidFill>
                <a:latin typeface="Lato"/>
                <a:ea typeface="Lato"/>
                <a:cs typeface="Lato"/>
                <a:sym typeface="Lato"/>
              </a:rPr>
              <a:t>most nodes</a:t>
            </a:r>
            <a:r>
              <a:rPr lang="en-GB" sz="1100">
                <a:solidFill>
                  <a:srgbClr val="595959"/>
                </a:solidFill>
                <a:latin typeface="Lato"/>
                <a:ea typeface="Lato"/>
                <a:cs typeface="Lato"/>
                <a:sym typeface="Lato"/>
              </a:rPr>
              <a:t> will concur on which transaction was the </a:t>
            </a:r>
            <a:r>
              <a:rPr b="1" lang="en-GB" sz="1100">
                <a:solidFill>
                  <a:srgbClr val="595959"/>
                </a:solidFill>
                <a:latin typeface="Lato"/>
                <a:ea typeface="Lato"/>
                <a:cs typeface="Lato"/>
                <a:sym typeface="Lato"/>
              </a:rPr>
              <a:t>first</a:t>
            </a:r>
            <a:r>
              <a:rPr lang="en-GB" sz="1100">
                <a:solidFill>
                  <a:srgbClr val="595959"/>
                </a:solidFill>
                <a:latin typeface="Lato"/>
                <a:ea typeface="Lato"/>
                <a:cs typeface="Lato"/>
                <a:sym typeface="Lato"/>
              </a:rPr>
              <a:t> to be received.</a:t>
            </a:r>
            <a:endParaRPr sz="1100">
              <a:solidFill>
                <a:srgbClr val="595959"/>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Timestamp Server</a:t>
            </a:r>
            <a:endParaRPr b="1" sz="2600">
              <a:solidFill>
                <a:srgbClr val="1A1A1A"/>
              </a:solidFill>
              <a:latin typeface="Raleway"/>
              <a:ea typeface="Raleway"/>
              <a:cs typeface="Raleway"/>
              <a:sym typeface="Raleway"/>
            </a:endParaRPr>
          </a:p>
        </p:txBody>
      </p:sp>
      <p:sp>
        <p:nvSpPr>
          <p:cNvPr id="183" name="Google Shape;183;p25"/>
          <p:cNvSpPr txBox="1"/>
          <p:nvPr/>
        </p:nvSpPr>
        <p:spPr>
          <a:xfrm>
            <a:off x="730725" y="1624500"/>
            <a:ext cx="3893400" cy="2089800"/>
          </a:xfrm>
          <a:prstGeom prst="rect">
            <a:avLst/>
          </a:prstGeom>
          <a:noFill/>
          <a:ln>
            <a:noFill/>
          </a:ln>
        </p:spPr>
        <p:txBody>
          <a:bodyPr anchorCtr="0" anchor="t" bIns="90000" lIns="91425" spcFirstLastPara="1" rIns="91425" wrap="square" tIns="91425">
            <a:noAutofit/>
          </a:bodyPr>
          <a:lstStyle/>
          <a:p>
            <a:pPr indent="0" lvl="0" marL="0" rtl="0" algn="l">
              <a:lnSpc>
                <a:spcPct val="150000"/>
              </a:lnSpc>
              <a:spcBef>
                <a:spcPts val="0"/>
              </a:spcBef>
              <a:spcAft>
                <a:spcPts val="0"/>
              </a:spcAft>
              <a:buNone/>
            </a:pPr>
            <a:r>
              <a:rPr i="1" lang="en-GB" sz="1100">
                <a:solidFill>
                  <a:srgbClr val="595959"/>
                </a:solidFill>
                <a:latin typeface="Lato"/>
                <a:ea typeface="Lato"/>
                <a:cs typeface="Lato"/>
                <a:sym typeface="Lato"/>
              </a:rPr>
              <a:t>Satoshi Nakamoto’s</a:t>
            </a:r>
            <a:r>
              <a:rPr lang="en-GB" sz="1100">
                <a:solidFill>
                  <a:srgbClr val="595959"/>
                </a:solidFill>
                <a:latin typeface="Lato"/>
                <a:ea typeface="Lato"/>
                <a:cs typeface="Lato"/>
                <a:sym typeface="Lato"/>
              </a:rPr>
              <a:t> white paper: </a:t>
            </a:r>
            <a:endParaRPr sz="1100">
              <a:solidFill>
                <a:srgbClr val="595959"/>
              </a:solidFill>
              <a:latin typeface="Lato"/>
              <a:ea typeface="Lato"/>
              <a:cs typeface="Lato"/>
              <a:sym typeface="Lato"/>
            </a:endParaRPr>
          </a:p>
          <a:p>
            <a:pPr indent="0" lvl="0" marL="0" rtl="0" algn="l">
              <a:lnSpc>
                <a:spcPct val="150000"/>
              </a:lnSpc>
              <a:spcBef>
                <a:spcPts val="0"/>
              </a:spcBef>
              <a:spcAft>
                <a:spcPts val="0"/>
              </a:spcAft>
              <a:buNone/>
            </a:pPr>
            <a:r>
              <a:rPr lang="en-GB" sz="1100">
                <a:solidFill>
                  <a:srgbClr val="595959"/>
                </a:solidFill>
                <a:latin typeface="Lato"/>
                <a:ea typeface="Lato"/>
                <a:cs typeface="Lato"/>
                <a:sym typeface="Lato"/>
              </a:rPr>
              <a:t>“Double spending issue —&gt; </a:t>
            </a:r>
            <a:r>
              <a:rPr b="1" lang="en-GB" sz="1100">
                <a:solidFill>
                  <a:srgbClr val="595959"/>
                </a:solidFill>
                <a:latin typeface="Lato"/>
                <a:ea typeface="Lato"/>
                <a:cs typeface="Lato"/>
                <a:sym typeface="Lato"/>
              </a:rPr>
              <a:t>A timestamp server”</a:t>
            </a:r>
            <a:endParaRPr sz="1100">
              <a:solidFill>
                <a:srgbClr val="595959"/>
              </a:solidFill>
              <a:latin typeface="Lato"/>
              <a:ea typeface="Lato"/>
              <a:cs typeface="Lato"/>
              <a:sym typeface="Lato"/>
            </a:endParaRPr>
          </a:p>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A block of transactions is </a:t>
            </a:r>
            <a:r>
              <a:rPr b="1" lang="en-GB" sz="1100">
                <a:solidFill>
                  <a:srgbClr val="595959"/>
                </a:solidFill>
                <a:latin typeface="Lato"/>
                <a:ea typeface="Lato"/>
                <a:cs typeface="Lato"/>
                <a:sym typeface="Lato"/>
              </a:rPr>
              <a:t>hashed</a:t>
            </a:r>
            <a:r>
              <a:rPr lang="en-GB" sz="1100">
                <a:solidFill>
                  <a:srgbClr val="595959"/>
                </a:solidFill>
                <a:latin typeface="Lato"/>
                <a:ea typeface="Lato"/>
                <a:cs typeface="Lato"/>
                <a:sym typeface="Lato"/>
              </a:rPr>
              <a:t> by this server, which then broadcasts the hash to every node in the Bitcoin network. </a:t>
            </a:r>
            <a:endParaRPr sz="1100">
              <a:solidFill>
                <a:srgbClr val="595959"/>
              </a:solidFill>
              <a:latin typeface="Lato"/>
              <a:ea typeface="Lato"/>
              <a:cs typeface="Lato"/>
              <a:sym typeface="Lato"/>
            </a:endParaRPr>
          </a:p>
          <a:p>
            <a:pPr indent="0" lvl="0" marL="0" rtl="0" algn="l">
              <a:lnSpc>
                <a:spcPct val="150000"/>
              </a:lnSpc>
              <a:spcBef>
                <a:spcPts val="1600"/>
              </a:spcBef>
              <a:spcAft>
                <a:spcPts val="0"/>
              </a:spcAft>
              <a:buNone/>
            </a:pPr>
            <a:r>
              <a:rPr lang="en-GB" sz="1100">
                <a:solidFill>
                  <a:srgbClr val="595959"/>
                </a:solidFill>
                <a:latin typeface="Lato"/>
                <a:ea typeface="Lato"/>
                <a:cs typeface="Lato"/>
                <a:sym typeface="Lato"/>
              </a:rPr>
              <a:t>Result: </a:t>
            </a:r>
            <a:endParaRPr sz="1100">
              <a:solidFill>
                <a:srgbClr val="595959"/>
              </a:solidFill>
              <a:latin typeface="Lato"/>
              <a:ea typeface="Lato"/>
              <a:cs typeface="Lato"/>
              <a:sym typeface="Lato"/>
            </a:endParaRPr>
          </a:p>
          <a:p>
            <a:pPr indent="-300250" lvl="0" marL="388800" rtl="0" algn="l">
              <a:lnSpc>
                <a:spcPct val="150000"/>
              </a:lnSpc>
              <a:spcBef>
                <a:spcPts val="0"/>
              </a:spcBef>
              <a:spcAft>
                <a:spcPts val="0"/>
              </a:spcAft>
              <a:buClr>
                <a:srgbClr val="595959"/>
              </a:buClr>
              <a:buSzPts val="1100"/>
              <a:buFont typeface="Lato"/>
              <a:buChar char="●"/>
            </a:pPr>
            <a:r>
              <a:rPr b="1" lang="en-GB" sz="1100">
                <a:solidFill>
                  <a:srgbClr val="595959"/>
                </a:solidFill>
                <a:latin typeface="Lato"/>
                <a:ea typeface="Lato"/>
                <a:cs typeface="Lato"/>
                <a:sym typeface="Lato"/>
              </a:rPr>
              <a:t>None </a:t>
            </a:r>
            <a:r>
              <a:rPr lang="en-GB" sz="1100">
                <a:solidFill>
                  <a:srgbClr val="595959"/>
                </a:solidFill>
                <a:latin typeface="Lato"/>
                <a:ea typeface="Lato"/>
                <a:cs typeface="Lato"/>
                <a:sym typeface="Lato"/>
              </a:rPr>
              <a:t>of the information in the hash could have been produced following the publication of the hash. </a:t>
            </a:r>
            <a:endParaRPr sz="1100">
              <a:solidFill>
                <a:srgbClr val="595959"/>
              </a:solidFill>
              <a:latin typeface="Lato"/>
              <a:ea typeface="Lato"/>
              <a:cs typeface="Lato"/>
              <a:sym typeface="Lato"/>
            </a:endParaRPr>
          </a:p>
          <a:p>
            <a:pPr indent="-300250" lvl="0" marL="388800" rtl="0" algn="l">
              <a:lnSpc>
                <a:spcPct val="150000"/>
              </a:lnSpc>
              <a:spcBef>
                <a:spcPts val="0"/>
              </a:spcBef>
              <a:spcAft>
                <a:spcPts val="0"/>
              </a:spcAft>
              <a:buClr>
                <a:srgbClr val="595959"/>
              </a:buClr>
              <a:buSzPts val="1100"/>
              <a:buFont typeface="Lato"/>
              <a:buChar char="●"/>
            </a:pPr>
            <a:r>
              <a:rPr b="1" lang="en-GB" sz="1100">
                <a:solidFill>
                  <a:srgbClr val="595959"/>
                </a:solidFill>
                <a:latin typeface="Lato"/>
                <a:ea typeface="Lato"/>
                <a:cs typeface="Lato"/>
                <a:sym typeface="Lato"/>
              </a:rPr>
              <a:t>Immutable</a:t>
            </a:r>
            <a:r>
              <a:rPr lang="en-GB" sz="1100">
                <a:solidFill>
                  <a:srgbClr val="595959"/>
                </a:solidFill>
                <a:latin typeface="Lato"/>
                <a:ea typeface="Lato"/>
                <a:cs typeface="Lato"/>
                <a:sym typeface="Lato"/>
              </a:rPr>
              <a:t> (unchangeable) log of the sequence. </a:t>
            </a:r>
            <a:endParaRPr sz="1100">
              <a:solidFill>
                <a:srgbClr val="595959"/>
              </a:solidFill>
              <a:latin typeface="Lato"/>
              <a:ea typeface="Lato"/>
              <a:cs typeface="Lato"/>
              <a:sym typeface="Lato"/>
            </a:endParaRPr>
          </a:p>
          <a:p>
            <a:pPr indent="-300250" lvl="0" marL="388800" rtl="0" algn="l">
              <a:lnSpc>
                <a:spcPct val="150000"/>
              </a:lnSpc>
              <a:spcBef>
                <a:spcPts val="0"/>
              </a:spcBef>
              <a:spcAft>
                <a:spcPts val="0"/>
              </a:spcAft>
              <a:buClr>
                <a:srgbClr val="595959"/>
              </a:buClr>
              <a:buSzPts val="1100"/>
              <a:buFont typeface="Lato"/>
              <a:buChar char="●"/>
            </a:pPr>
            <a:r>
              <a:rPr lang="en-GB" sz="1100">
                <a:solidFill>
                  <a:srgbClr val="595959"/>
                </a:solidFill>
                <a:latin typeface="Lato"/>
                <a:ea typeface="Lato"/>
                <a:cs typeface="Lato"/>
                <a:sym typeface="Lato"/>
              </a:rPr>
              <a:t>Each timestamp builds on the ones that came before it.</a:t>
            </a:r>
            <a:endParaRPr sz="1100">
              <a:solidFill>
                <a:srgbClr val="595959"/>
              </a:solidFill>
              <a:latin typeface="Lato"/>
              <a:ea typeface="Lato"/>
              <a:cs typeface="Lato"/>
              <a:sym typeface="Lato"/>
            </a:endParaRPr>
          </a:p>
        </p:txBody>
      </p:sp>
      <p:pic>
        <p:nvPicPr>
          <p:cNvPr id="184" name="Google Shape;184;p25"/>
          <p:cNvPicPr preferRelativeResize="0"/>
          <p:nvPr/>
        </p:nvPicPr>
        <p:blipFill rotWithShape="1">
          <a:blip r:embed="rId3">
            <a:alphaModFix/>
          </a:blip>
          <a:srcRect b="0" l="0" r="7749" t="0"/>
          <a:stretch/>
        </p:blipFill>
        <p:spPr>
          <a:xfrm>
            <a:off x="4572000" y="785250"/>
            <a:ext cx="4529700" cy="1662474"/>
          </a:xfrm>
          <a:prstGeom prst="rect">
            <a:avLst/>
          </a:prstGeom>
          <a:noFill/>
          <a:ln>
            <a:noFill/>
          </a:ln>
        </p:spPr>
      </p:pic>
      <p:pic>
        <p:nvPicPr>
          <p:cNvPr id="185" name="Google Shape;185;p25"/>
          <p:cNvPicPr preferRelativeResize="0"/>
          <p:nvPr/>
        </p:nvPicPr>
        <p:blipFill rotWithShape="1">
          <a:blip r:embed="rId4">
            <a:alphaModFix/>
          </a:blip>
          <a:srcRect b="0" l="0" r="0" t="0"/>
          <a:stretch/>
        </p:blipFill>
        <p:spPr>
          <a:xfrm>
            <a:off x="5176003" y="2400775"/>
            <a:ext cx="3556050" cy="1866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6"/>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Every Bitcoin Transaction Ever Performed Is Recorded</a:t>
            </a:r>
            <a:endParaRPr b="1" sz="2600">
              <a:solidFill>
                <a:srgbClr val="1A1A1A"/>
              </a:solidFill>
              <a:latin typeface="Raleway"/>
              <a:ea typeface="Raleway"/>
              <a:cs typeface="Raleway"/>
              <a:sym typeface="Raleway"/>
            </a:endParaRPr>
          </a:p>
        </p:txBody>
      </p:sp>
      <p:sp>
        <p:nvSpPr>
          <p:cNvPr id="191" name="Google Shape;191;p26"/>
          <p:cNvSpPr txBox="1"/>
          <p:nvPr/>
        </p:nvSpPr>
        <p:spPr>
          <a:xfrm>
            <a:off x="784350" y="2059200"/>
            <a:ext cx="72642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595959"/>
                </a:solidFill>
                <a:latin typeface="Lato"/>
                <a:ea typeface="Lato"/>
                <a:cs typeface="Lato"/>
                <a:sym typeface="Lato"/>
              </a:rPr>
              <a:t>Since the first Bitcoin client was delivered in 2009, the blockchain of bitcoin has preserved an exhaustive record of all transactions ever done in order to properly comprehend how the blockchain avoids double spending. </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b="1" lang="en-GB" sz="1100">
                <a:solidFill>
                  <a:srgbClr val="595959"/>
                </a:solidFill>
                <a:latin typeface="Lato"/>
                <a:ea typeface="Lato"/>
                <a:cs typeface="Lato"/>
                <a:sym typeface="Lato"/>
              </a:rPr>
              <a:t>The record cannot be changed</a:t>
            </a:r>
            <a:r>
              <a:rPr lang="en-GB" sz="1100">
                <a:solidFill>
                  <a:srgbClr val="595959"/>
                </a:solidFill>
                <a:latin typeface="Lato"/>
                <a:ea typeface="Lato"/>
                <a:cs typeface="Lato"/>
                <a:sym typeface="Lato"/>
              </a:rPr>
              <a:t> since every transaction is </a:t>
            </a:r>
            <a:r>
              <a:rPr b="1" lang="en-GB" sz="1100">
                <a:solidFill>
                  <a:srgbClr val="595959"/>
                </a:solidFill>
                <a:latin typeface="Lato"/>
                <a:ea typeface="Lato"/>
                <a:cs typeface="Lato"/>
                <a:sym typeface="Lato"/>
              </a:rPr>
              <a:t>cryptographically hashed</a:t>
            </a:r>
            <a:r>
              <a:rPr lang="en-GB" sz="1100">
                <a:solidFill>
                  <a:srgbClr val="595959"/>
                </a:solidFill>
                <a:latin typeface="Lato"/>
                <a:ea typeface="Lato"/>
                <a:cs typeface="Lato"/>
                <a:sym typeface="Lato"/>
              </a:rPr>
              <a:t> to the preceding blocks. </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rPr lang="en-GB" sz="1100">
                <a:solidFill>
                  <a:srgbClr val="595959"/>
                </a:solidFill>
                <a:latin typeface="Lato"/>
                <a:ea typeface="Lato"/>
                <a:cs typeface="Lato"/>
                <a:sym typeface="Lato"/>
              </a:rPr>
              <a:t>This </a:t>
            </a:r>
            <a:r>
              <a:rPr b="1" lang="en-GB" sz="1100">
                <a:solidFill>
                  <a:srgbClr val="595959"/>
                </a:solidFill>
                <a:latin typeface="Lato"/>
                <a:ea typeface="Lato"/>
                <a:cs typeface="Lato"/>
                <a:sym typeface="Lato"/>
              </a:rPr>
              <a:t>database</a:t>
            </a:r>
            <a:r>
              <a:rPr lang="en-GB" sz="1100">
                <a:solidFill>
                  <a:srgbClr val="595959"/>
                </a:solidFill>
                <a:latin typeface="Lato"/>
                <a:ea typeface="Lato"/>
                <a:cs typeface="Lato"/>
                <a:sym typeface="Lato"/>
              </a:rPr>
              <a:t> is referred to as a blockchain because a fresh batch of transactions, known as a block, is added to it every ten minutes.</a:t>
            </a:r>
            <a:endParaRPr sz="1100">
              <a:solidFill>
                <a:srgbClr val="595959"/>
              </a:solidFill>
              <a:latin typeface="Lato"/>
              <a:ea typeface="Lato"/>
              <a:cs typeface="Lato"/>
              <a:sym typeface="Lato"/>
            </a:endParaRPr>
          </a:p>
          <a:p>
            <a:pPr indent="0" lvl="0" marL="0" rtl="0" algn="l">
              <a:lnSpc>
                <a:spcPct val="115000"/>
              </a:lnSpc>
              <a:spcBef>
                <a:spcPts val="1600"/>
              </a:spcBef>
              <a:spcAft>
                <a:spcPts val="0"/>
              </a:spcAft>
              <a:buNone/>
            </a:pPr>
            <a:r>
              <a:t/>
            </a:r>
            <a:endParaRPr sz="1100">
              <a:solidFill>
                <a:srgbClr val="595959"/>
              </a:solidFill>
              <a:latin typeface="Lato"/>
              <a:ea typeface="Lato"/>
              <a:cs typeface="Lato"/>
              <a:sym typeface="Lato"/>
            </a:endParaRPr>
          </a:p>
          <a:p>
            <a:pPr indent="0" lvl="0" marL="0" rtl="0" algn="l">
              <a:lnSpc>
                <a:spcPct val="115000"/>
              </a:lnSpc>
              <a:spcBef>
                <a:spcPts val="1600"/>
              </a:spcBef>
              <a:spcAft>
                <a:spcPts val="1600"/>
              </a:spcAft>
              <a:buNone/>
            </a:pPr>
            <a:r>
              <a:t/>
            </a:r>
            <a:endParaRPr sz="1100">
              <a:solidFill>
                <a:srgbClr val="595959"/>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